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3d1e6262a_0_20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03d1e6262a_0_2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03d1e6262a_0_1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03d1e6262a_0_1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3d1e6262a_0_1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03d1e6262a_0_1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3d1e6262a_0_20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03d1e6262a_0_20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5e723738f_0_1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05e723738f_0_1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3d1e6262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3d1e6262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3d1e6262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3d1e6262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3d1e6262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3d1e6262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3d1e6262a_0_8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03d1e6262a_0_8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3d1e6262a_0_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03d1e6262a_0_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3d1e6262a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03d1e6262a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5e72373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5e72373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5e723738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05e723738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0" y="4665575"/>
            <a:ext cx="9144000" cy="47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13"/>
          <p:cNvCxnSpPr/>
          <p:nvPr/>
        </p:nvCxnSpPr>
        <p:spPr>
          <a:xfrm>
            <a:off x="1128750" y="1995025"/>
            <a:ext cx="6886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54" name="Google Shape;54;p13"/>
          <p:cNvSpPr txBox="1"/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1128750" y="2225463"/>
            <a:ext cx="6886500" cy="219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181125" y="181125"/>
            <a:ext cx="8795400" cy="478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type="title"/>
          </p:nvPr>
        </p:nvSpPr>
        <p:spPr>
          <a:xfrm>
            <a:off x="811650" y="799739"/>
            <a:ext cx="6458400" cy="1479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811650" y="2432039"/>
            <a:ext cx="6458400" cy="2037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2"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15"/>
          <p:cNvGrpSpPr/>
          <p:nvPr/>
        </p:nvGrpSpPr>
        <p:grpSpPr>
          <a:xfrm>
            <a:off x="4870649" y="2121826"/>
            <a:ext cx="3764843" cy="64502"/>
            <a:chOff x="595675" y="2820050"/>
            <a:chExt cx="7952774" cy="64502"/>
          </a:xfrm>
        </p:grpSpPr>
        <p:sp>
          <p:nvSpPr>
            <p:cNvPr id="66" name="Google Shape;66;p15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15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4"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type="title"/>
          </p:nvPr>
        </p:nvSpPr>
        <p:spPr>
          <a:xfrm>
            <a:off x="4820800" y="559300"/>
            <a:ext cx="40713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D9D9D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D9D9D9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D9D9D9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D9D9D9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D9D9D9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D9D9D9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D9D9D9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D9D9D9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4820821" y="2053722"/>
            <a:ext cx="2002500" cy="2530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16"/>
          <p:cNvSpPr txBox="1"/>
          <p:nvPr>
            <p:ph idx="2" type="body"/>
          </p:nvPr>
        </p:nvSpPr>
        <p:spPr>
          <a:xfrm>
            <a:off x="6889763" y="2053722"/>
            <a:ext cx="2002500" cy="2530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5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0" y="981549"/>
            <a:ext cx="9144000" cy="708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2">
            <a:alphaModFix/>
          </a:blip>
          <a:srcRect b="38309" l="0" r="0" t="38312"/>
          <a:stretch/>
        </p:blipFill>
        <p:spPr>
          <a:xfrm>
            <a:off x="0" y="0"/>
            <a:ext cx="9144006" cy="98155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Char char="●"/>
              <a:defRPr sz="1600">
                <a:solidFill>
                  <a:srgbClr val="21212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6">
    <p:bg>
      <p:bgPr>
        <a:solidFill>
          <a:srgbClr val="FFFF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/>
          <p:nvPr/>
        </p:nvSpPr>
        <p:spPr>
          <a:xfrm rot="5400000">
            <a:off x="714198" y="47725"/>
            <a:ext cx="857400" cy="7620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/>
          <p:nvPr/>
        </p:nvSpPr>
        <p:spPr>
          <a:xfrm flipH="1" rot="-5400000">
            <a:off x="928672" y="-166420"/>
            <a:ext cx="428700" cy="762000"/>
          </a:xfrm>
          <a:prstGeom prst="rtTriangle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>
            <p:ph type="title"/>
          </p:nvPr>
        </p:nvSpPr>
        <p:spPr>
          <a:xfrm>
            <a:off x="762025" y="1189150"/>
            <a:ext cx="7620000" cy="857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762025" y="2253000"/>
            <a:ext cx="7620000" cy="2334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000"/>
              <a:buChar char="●"/>
              <a:defRPr sz="2000">
                <a:solidFill>
                  <a:srgbClr val="616161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AUTOLAYOUT_7">
    <p:bg>
      <p:bgPr>
        <a:solidFill>
          <a:srgbClr val="FFFF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628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D628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9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D628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D628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8">
  <p:cSld name="AUTOLAYOUT_9">
    <p:bg>
      <p:bgPr>
        <a:solidFill>
          <a:srgbClr val="FFFFFF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0"/>
          <p:cNvSpPr txBox="1"/>
          <p:nvPr>
            <p:ph type="title"/>
          </p:nvPr>
        </p:nvSpPr>
        <p:spPr>
          <a:xfrm>
            <a:off x="291875" y="406900"/>
            <a:ext cx="30396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291938" y="2053718"/>
            <a:ext cx="3039600" cy="2378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3999" cy="5143499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rgbClr val="000000">
                <a:alpha val="82000"/>
              </a:srgbClr>
            </a:outerShdw>
          </a:effectLst>
        </p:spPr>
      </p:pic>
      <p:sp>
        <p:nvSpPr>
          <p:cNvPr id="117" name="Google Shape;117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SOCIAL NETWORK ANALYSIS</a:t>
            </a:r>
            <a:endParaRPr/>
          </a:p>
        </p:txBody>
      </p:sp>
      <p:sp>
        <p:nvSpPr>
          <p:cNvPr id="118" name="Google Shape;118;p21"/>
          <p:cNvSpPr txBox="1"/>
          <p:nvPr>
            <p:ph idx="1" type="subTitle"/>
          </p:nvPr>
        </p:nvSpPr>
        <p:spPr>
          <a:xfrm>
            <a:off x="356975" y="42261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</a:rPr>
              <a:t>PIB3 - Anh Thu DOAN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Sankey Diagram &amp; Chord Plot</a:t>
            </a:r>
            <a:endParaRPr/>
          </a:p>
        </p:txBody>
      </p:sp>
      <p:sp>
        <p:nvSpPr>
          <p:cNvPr id="182" name="Google Shape;182;p30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2284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5936"/>
              <a:t>The dataset was used in this part is created based on the changing of number of student in Ygrec Bachelor Program</a:t>
            </a:r>
            <a:endParaRPr sz="5936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5936"/>
          </a:p>
          <a:p>
            <a:pPr indent="-322840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-GB" sz="5936"/>
              <a:t>Methodology: Sankey diagram &amp; Chord plot</a:t>
            </a:r>
            <a:endParaRPr sz="5936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Sankey diagram</a:t>
            </a:r>
            <a:endParaRPr/>
          </a:p>
        </p:txBody>
      </p:sp>
      <p:sp>
        <p:nvSpPr>
          <p:cNvPr id="188" name="Google Shape;188;p31"/>
          <p:cNvSpPr txBox="1"/>
          <p:nvPr>
            <p:ph idx="1" type="body"/>
          </p:nvPr>
        </p:nvSpPr>
        <p:spPr>
          <a:xfrm>
            <a:off x="5885000" y="1152475"/>
            <a:ext cx="3031500" cy="3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800"/>
              <a:buChar char="●"/>
            </a:pPr>
            <a:r>
              <a:rPr lang="en-GB">
                <a:solidFill>
                  <a:srgbClr val="0E101A"/>
                </a:solidFill>
              </a:rPr>
              <a:t>Around 35% of students dropped the program after the first year.</a:t>
            </a:r>
            <a:endParaRPr>
              <a:solidFill>
                <a:srgbClr val="0E101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101A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800"/>
              <a:buChar char="●"/>
            </a:pPr>
            <a:r>
              <a:rPr lang="en-GB">
                <a:solidFill>
                  <a:srgbClr val="0E101A"/>
                </a:solidFill>
              </a:rPr>
              <a:t>Also, 30% of the second-year students changed to the engineering program.</a:t>
            </a:r>
            <a:endParaRPr>
              <a:solidFill>
                <a:srgbClr val="0E101A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5216626" cy="3477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Chord Plot</a:t>
            </a:r>
            <a:endParaRPr/>
          </a:p>
        </p:txBody>
      </p:sp>
      <p:sp>
        <p:nvSpPr>
          <p:cNvPr id="195" name="Google Shape;195;p32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many percentages of students drop out of the program from B2 in the total dropped students?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lphaUcPeriod"/>
            </a:pPr>
            <a:r>
              <a:rPr lang="en-GB"/>
              <a:t>20%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-GB"/>
              <a:t>50%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-GB"/>
              <a:t>10%</a:t>
            </a:r>
            <a:endParaRPr/>
          </a:p>
        </p:txBody>
      </p:sp>
      <p:pic>
        <p:nvPicPr>
          <p:cNvPr id="196" name="Google Shape;196;p32"/>
          <p:cNvPicPr preferRelativeResize="0"/>
          <p:nvPr/>
        </p:nvPicPr>
        <p:blipFill rotWithShape="1">
          <a:blip r:embed="rId3">
            <a:alphaModFix/>
          </a:blip>
          <a:srcRect b="3942" l="0" r="0" t="3942"/>
          <a:stretch/>
        </p:blipFill>
        <p:spPr>
          <a:xfrm>
            <a:off x="311700" y="1176938"/>
            <a:ext cx="4033501" cy="336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type="title"/>
          </p:nvPr>
        </p:nvSpPr>
        <p:spPr>
          <a:xfrm>
            <a:off x="762025" y="1189150"/>
            <a:ext cx="76200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Association Rule Mining</a:t>
            </a:r>
            <a:endParaRPr/>
          </a:p>
        </p:txBody>
      </p:sp>
      <p:sp>
        <p:nvSpPr>
          <p:cNvPr id="202" name="Google Shape;202;p33"/>
          <p:cNvSpPr txBox="1"/>
          <p:nvPr>
            <p:ph idx="1" type="body"/>
          </p:nvPr>
        </p:nvSpPr>
        <p:spPr>
          <a:xfrm>
            <a:off x="762025" y="2253000"/>
            <a:ext cx="7620000" cy="23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There are 3 key metrics to consider when evaluating association rules: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13716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AutoNum type="arabicPeriod"/>
            </a:pPr>
            <a:r>
              <a:rPr lang="en-GB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Support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13716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AutoNum type="arabicPeriod"/>
            </a:pPr>
            <a:r>
              <a:rPr lang="en-GB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Confidence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13716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AutoNum type="arabicPeriod"/>
            </a:pPr>
            <a:r>
              <a:rPr lang="en-GB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Lift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LIFT</a:t>
            </a:r>
            <a:endParaRPr/>
          </a:p>
        </p:txBody>
      </p:sp>
      <p:sp>
        <p:nvSpPr>
          <p:cNvPr id="208" name="Google Shape;20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66712" lvl="0" marL="457200" rtl="0" algn="just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ct val="100000"/>
              <a:buChar char="●"/>
            </a:pPr>
            <a:r>
              <a:rPr lang="en-GB" sz="8700">
                <a:solidFill>
                  <a:srgbClr val="0E101A"/>
                </a:solidFill>
              </a:rPr>
              <a:t>No direction ( lift{X,Y} is always equal to the lift{Y,X})</a:t>
            </a:r>
            <a:endParaRPr sz="8700">
              <a:solidFill>
                <a:srgbClr val="0E101A"/>
              </a:solidFill>
            </a:endParaRPr>
          </a:p>
          <a:p>
            <a:pPr indent="-366712" lvl="0" marL="457200" rtl="0" algn="just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ct val="100000"/>
              <a:buChar char="●"/>
            </a:pPr>
            <a:r>
              <a:rPr lang="en-GB" sz="8700">
                <a:solidFill>
                  <a:srgbClr val="0E101A"/>
                </a:solidFill>
              </a:rPr>
              <a:t>Lift{X,Y} = lift{Y,X} = support{X,Y} / (support{X} * support{Y})</a:t>
            </a:r>
            <a:endParaRPr sz="8700">
              <a:solidFill>
                <a:srgbClr val="0E101A"/>
              </a:solidFill>
            </a:endParaRPr>
          </a:p>
          <a:p>
            <a:pPr indent="-366712" lvl="0" marL="457200" rtl="0" algn="just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ct val="100000"/>
              <a:buChar char="●"/>
            </a:pPr>
            <a:r>
              <a:rPr lang="en-GB" sz="8700">
                <a:solidFill>
                  <a:srgbClr val="0E101A"/>
                </a:solidFill>
              </a:rPr>
              <a:t>If lift = 1; implies no relationship between X and Y (i.e., X and Y occur together only by chance)</a:t>
            </a:r>
            <a:endParaRPr sz="8700">
              <a:solidFill>
                <a:srgbClr val="0E101A"/>
              </a:solidFill>
            </a:endParaRPr>
          </a:p>
          <a:p>
            <a:pPr indent="-366712" lvl="0" marL="457200" rtl="0" algn="just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ct val="100000"/>
              <a:buChar char="●"/>
            </a:pPr>
            <a:r>
              <a:rPr lang="en-GB" sz="8700">
                <a:solidFill>
                  <a:srgbClr val="0E101A"/>
                </a:solidFill>
              </a:rPr>
              <a:t>If lift &gt; 1; implies that there is a positive relationship between X and Y (i.e., X and Y occur together more often than random)</a:t>
            </a:r>
            <a:endParaRPr sz="8700">
              <a:solidFill>
                <a:srgbClr val="0E101A"/>
              </a:solidFill>
            </a:endParaRPr>
          </a:p>
          <a:p>
            <a:pPr indent="-366712" lvl="0" marL="457200" rtl="0" algn="just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ct val="100000"/>
              <a:buChar char="●"/>
            </a:pPr>
            <a:r>
              <a:rPr lang="en-GB" sz="8700">
                <a:solidFill>
                  <a:srgbClr val="0E101A"/>
                </a:solidFill>
              </a:rPr>
              <a:t>If lift &lt; 1; implies that there is a negative relationship between X and Y (i.e., X and Y occur together less often than random)</a:t>
            </a:r>
            <a:endParaRPr sz="8700">
              <a:solidFill>
                <a:srgbClr val="0E101A"/>
              </a:solidFill>
            </a:endParaRPr>
          </a:p>
          <a:p>
            <a:pPr indent="0" lvl="0" marL="457200" rtl="0" algn="l">
              <a:lnSpc>
                <a:spcPct val="190909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101A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101A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101A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101A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E101A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1128750" y="2225463"/>
            <a:ext cx="6886500" cy="21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4960" lvl="0" marL="457200" rtl="0" algn="ctr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The data</a:t>
            </a:r>
            <a:r>
              <a:rPr lang="en-GB"/>
              <a:t> is constituted of each member of the jury of Maître de Conferences (MCF) from 2017 to 2020.</a:t>
            </a:r>
            <a:endParaRPr/>
          </a:p>
          <a:p>
            <a:pPr indent="0" lvl="0" marL="45720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4960" lvl="0" marL="457200" rtl="0" algn="ctr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To understand a community by mapping the relationships that connect them as a network and then drawing out key individuals, groups, or associations between the individuals.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252950" y="274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20"/>
              <a:t>Simple SNA</a:t>
            </a:r>
            <a:endParaRPr sz="3020"/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 b="2047" l="0" r="0" t="0"/>
          <a:stretch/>
        </p:blipFill>
        <p:spPr>
          <a:xfrm>
            <a:off x="0" y="952100"/>
            <a:ext cx="4425176" cy="4153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 rotWithShape="1">
          <a:blip r:embed="rId4">
            <a:alphaModFix/>
          </a:blip>
          <a:srcRect b="3586" l="0" r="0" t="0"/>
          <a:stretch/>
        </p:blipFill>
        <p:spPr>
          <a:xfrm>
            <a:off x="4425175" y="908200"/>
            <a:ext cx="4533901" cy="4235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811650" y="439164"/>
            <a:ext cx="6458400" cy="147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Interpretation</a:t>
            </a:r>
            <a:endParaRPr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811650" y="2432039"/>
            <a:ext cx="6458400" cy="20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Internal network was created by small cluster which only connected together with the same number of post.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In external network was also gather by small cluster but not only the same number of post connected together but also with the different number of post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117475"/>
            <a:ext cx="8520600" cy="9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Bipartite graph VS Multipartite graph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77"/>
              <a:t>(k-partite graph is a graph whose vertices are or can be partitioned into k different independent sets)</a:t>
            </a:r>
            <a:endParaRPr sz="1577"/>
          </a:p>
        </p:txBody>
      </p: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311700" y="14657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</a:rPr>
              <a:t>Bipartite graph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When k = 2 these are the bipartite graphs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A graph whose vertices can be divided into two disjoint and independent sets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45" name="Google Shape;145;p25"/>
          <p:cNvSpPr txBox="1"/>
          <p:nvPr>
            <p:ph idx="2" type="body"/>
          </p:nvPr>
        </p:nvSpPr>
        <p:spPr>
          <a:xfrm>
            <a:off x="4832400" y="14657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</a:rPr>
              <a:t>Multipartite graph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3238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When k &gt; 2 the graph can be called as the multipartite graphs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A graph whose vertices can be divided into more than two disjoint and independent sets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6"/>
          <p:cNvPicPr preferRelativeResize="0"/>
          <p:nvPr/>
        </p:nvPicPr>
        <p:blipFill rotWithShape="1">
          <a:blip r:embed="rId3">
            <a:alphaModFix/>
          </a:blip>
          <a:srcRect b="0" l="8436" r="8444" t="0"/>
          <a:stretch/>
        </p:blipFill>
        <p:spPr>
          <a:xfrm>
            <a:off x="0" y="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>
            <p:ph type="title"/>
          </p:nvPr>
        </p:nvSpPr>
        <p:spPr>
          <a:xfrm>
            <a:off x="4820800" y="559300"/>
            <a:ext cx="40713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              Edge list Vs Adjacency matrix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2" name="Google Shape;152;p26"/>
          <p:cNvSpPr txBox="1"/>
          <p:nvPr>
            <p:ph idx="1" type="body"/>
          </p:nvPr>
        </p:nvSpPr>
        <p:spPr>
          <a:xfrm>
            <a:off x="4820821" y="2053722"/>
            <a:ext cx="2002500" cy="25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An edge list is a list (or array) of all the E edge in a graph. Each lists are one of the simplest representations of a graph</a:t>
            </a:r>
            <a:endParaRPr/>
          </a:p>
        </p:txBody>
      </p:sp>
      <p:sp>
        <p:nvSpPr>
          <p:cNvPr id="153" name="Google Shape;153;p26"/>
          <p:cNvSpPr txBox="1"/>
          <p:nvPr>
            <p:ph idx="2" type="body"/>
          </p:nvPr>
        </p:nvSpPr>
        <p:spPr>
          <a:xfrm>
            <a:off x="6889763" y="2053722"/>
            <a:ext cx="2002500" cy="25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An </a:t>
            </a:r>
            <a:r>
              <a:rPr lang="en-GB"/>
              <a:t>adjacency</a:t>
            </a:r>
            <a:r>
              <a:rPr lang="en-GB"/>
              <a:t> matrix is a matrix that represents exactly which vertices/ nodes in a graph have edges between them.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7"/>
          <p:cNvPicPr preferRelativeResize="0"/>
          <p:nvPr/>
        </p:nvPicPr>
        <p:blipFill rotWithShape="1">
          <a:blip r:embed="rId3">
            <a:alphaModFix/>
          </a:blip>
          <a:srcRect b="0" l="11087" r="5103" t="0"/>
          <a:stretch/>
        </p:blipFill>
        <p:spPr>
          <a:xfrm>
            <a:off x="0" y="545025"/>
            <a:ext cx="5062875" cy="4509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Community Detection</a:t>
            </a:r>
            <a:endParaRPr sz="3000"/>
          </a:p>
        </p:txBody>
      </p:sp>
      <p:sp>
        <p:nvSpPr>
          <p:cNvPr id="160" name="Google Shape;160;p27"/>
          <p:cNvSpPr txBox="1"/>
          <p:nvPr>
            <p:ph idx="1" type="body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E</a:t>
            </a:r>
            <a:r>
              <a:rPr lang="en-GB" sz="1700"/>
              <a:t>very jury is not closed on itse</a:t>
            </a:r>
            <a:r>
              <a:rPr lang="en-GB" sz="1700"/>
              <a:t>lf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There is overlapping between the communities</a:t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8"/>
          <p:cNvPicPr preferRelativeResize="0"/>
          <p:nvPr/>
        </p:nvPicPr>
        <p:blipFill rotWithShape="1">
          <a:blip r:embed="rId3">
            <a:alphaModFix/>
          </a:blip>
          <a:srcRect b="0" l="0" r="0" t="-1450"/>
          <a:stretch/>
        </p:blipFill>
        <p:spPr>
          <a:xfrm>
            <a:off x="3047650" y="0"/>
            <a:ext cx="60963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Betweenness centrality</a:t>
            </a:r>
            <a:endParaRPr/>
          </a:p>
        </p:txBody>
      </p:sp>
      <p:sp>
        <p:nvSpPr>
          <p:cNvPr id="167" name="Google Shape;167;p28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The bigger the node higher the betweenness centrality.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This means, that on average the members of the juries with high node betweenness </a:t>
            </a:r>
            <a:r>
              <a:rPr lang="en-GB"/>
              <a:t>centrality have participated in many other smaller neighbour juries.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291875" y="406900"/>
            <a:ext cx="30396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Edge Strength</a:t>
            </a:r>
            <a:endParaRPr/>
          </a:p>
        </p:txBody>
      </p:sp>
      <p:sp>
        <p:nvSpPr>
          <p:cNvPr id="173" name="Google Shape;173;p29"/>
          <p:cNvSpPr txBox="1"/>
          <p:nvPr>
            <p:ph idx="1" type="body"/>
          </p:nvPr>
        </p:nvSpPr>
        <p:spPr>
          <a:xfrm>
            <a:off x="291938" y="2053718"/>
            <a:ext cx="3039600" cy="26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Most of the nodes with high edge strength are centered in the middle of the social network as </a:t>
            </a:r>
            <a:r>
              <a:rPr lang="en-GB"/>
              <a:t>those juries corresponds to members of juries that participated in other juries represented by the neighbor nodes.</a:t>
            </a:r>
            <a:endParaRPr/>
          </a:p>
        </p:txBody>
      </p:sp>
      <p:sp>
        <p:nvSpPr>
          <p:cNvPr id="174" name="Google Shape;174;p29"/>
          <p:cNvSpPr/>
          <p:nvPr/>
        </p:nvSpPr>
        <p:spPr>
          <a:xfrm>
            <a:off x="4232750" y="0"/>
            <a:ext cx="4911300" cy="5143500"/>
          </a:xfrm>
          <a:prstGeom prst="parallelogram">
            <a:avLst>
              <a:gd fmla="val 25000" name="adj"/>
            </a:avLst>
          </a:prstGeom>
          <a:solidFill>
            <a:srgbClr val="FFFFFF"/>
          </a:solidFill>
          <a:ln>
            <a:noFill/>
          </a:ln>
          <a:effectLst>
            <a:outerShdw blurRad="50800" rotWithShape="0" algn="tl" dist="381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9"/>
          <p:cNvSpPr/>
          <p:nvPr/>
        </p:nvSpPr>
        <p:spPr>
          <a:xfrm>
            <a:off x="3331550" y="0"/>
            <a:ext cx="5633700" cy="5143500"/>
          </a:xfrm>
          <a:prstGeom prst="parallelogram">
            <a:avLst>
              <a:gd fmla="val 24220" name="adj"/>
            </a:avLst>
          </a:prstGeom>
          <a:solidFill>
            <a:srgbClr val="EEEEEE">
              <a:alpha val="6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9"/>
          <p:cNvPicPr preferRelativeResize="0"/>
          <p:nvPr/>
        </p:nvPicPr>
        <p:blipFill rotWithShape="1">
          <a:blip r:embed="rId3">
            <a:alphaModFix/>
          </a:blip>
          <a:srcRect b="999" l="0" r="0" t="989"/>
          <a:stretch/>
        </p:blipFill>
        <p:spPr>
          <a:xfrm>
            <a:off x="3562350" y="0"/>
            <a:ext cx="5581800" cy="5143500"/>
          </a:xfrm>
          <a:prstGeom prst="parallelogram">
            <a:avLst>
              <a:gd fmla="val 23683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